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8" r:id="rId3"/>
    <p:sldId id="281" r:id="rId4"/>
    <p:sldId id="282" r:id="rId5"/>
    <p:sldId id="264" r:id="rId6"/>
    <p:sldId id="280" r:id="rId7"/>
    <p:sldId id="287" r:id="rId8"/>
    <p:sldId id="284" r:id="rId9"/>
    <p:sldId id="273" r:id="rId10"/>
    <p:sldId id="289" r:id="rId11"/>
    <p:sldId id="28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Rg st="1" end="1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104A0-C2B4-4D2D-AEFE-C21D1F927C72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F73653B7-9BD9-4016-8F00-758BD186E801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Одним из наиболее пострадавших от нацистского режима стал Логойский район. С первых дней оккупации здесь началось уничтожение еврейского народа. Если в других районах и Минске в первые месяцы войны были созданы гетто для изолированного содержания евреев, то здесь под первую волну Холокоста попало еврейское население всего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Логойского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района. </a:t>
          </a:r>
        </a:p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30 августа 1941 года в песчаном карьере в урочище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Ивановщина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 Логойском было расстреляно в один день согласно акту Чрезвычайной государственной комиссии более 1200 человек из районного центра и местечка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Гайна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Сюда же привозили на расстрел успевших скрыться в тот день или проживавших в других деревнях района жителей еврейской национальности. </a:t>
          </a:r>
        </a:p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Там же на протяжении 1941—1944 годов продолжались расстрелы жителей Логойска и района. В состав современного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Логойского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 входит довоенный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Плещеницкий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район. Там тоже расстреляли еврейское население.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1D66B-F050-437D-9123-1B291C54D480}" type="parTrans" cxnId="{AB2F2F70-2205-4B22-936A-E948B8C30FE7}">
      <dgm:prSet/>
      <dgm:spPr/>
      <dgm:t>
        <a:bodyPr/>
        <a:lstStyle/>
        <a:p>
          <a:endParaRPr lang="ru-RU"/>
        </a:p>
      </dgm:t>
    </dgm:pt>
    <dgm:pt modelId="{61263CF5-2B3E-42EC-93A3-B8519B80FB1E}" type="sibTrans" cxnId="{AB2F2F70-2205-4B22-936A-E948B8C30FE7}">
      <dgm:prSet/>
      <dgm:spPr/>
      <dgm:t>
        <a:bodyPr/>
        <a:lstStyle/>
        <a:p>
          <a:endParaRPr lang="ru-RU"/>
        </a:p>
      </dgm:t>
    </dgm:pt>
    <dgm:pt modelId="{951362DC-0349-4360-AFA0-EF51FA7198CB}" type="pres">
      <dgm:prSet presAssocID="{945104A0-C2B4-4D2D-AEFE-C21D1F927C72}" presName="linearFlow" presStyleCnt="0">
        <dgm:presLayoutVars>
          <dgm:dir/>
          <dgm:resizeHandles val="exact"/>
        </dgm:presLayoutVars>
      </dgm:prSet>
      <dgm:spPr/>
    </dgm:pt>
    <dgm:pt modelId="{2B3AA4ED-0C6E-4E1B-855B-4F0EFFC39E3C}" type="pres">
      <dgm:prSet presAssocID="{F73653B7-9BD9-4016-8F00-758BD186E801}" presName="comp" presStyleCnt="0"/>
      <dgm:spPr/>
    </dgm:pt>
    <dgm:pt modelId="{50DF96DF-A014-454F-B69D-F92255543B83}" type="pres">
      <dgm:prSet presAssocID="{F73653B7-9BD9-4016-8F00-758BD186E801}" presName="rect2" presStyleLbl="node1" presStyleIdx="0" presStyleCnt="1" custScaleX="94151" custLinFactNeighborX="-3103" custLinFactNeighborY="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98E41-9FBB-407B-9B6A-CF944C3C3966}" type="pres">
      <dgm:prSet presAssocID="{F73653B7-9BD9-4016-8F00-758BD186E801}" presName="rect1" presStyleLbl="lnNode1" presStyleIdx="0" presStyleCnt="1" custScaleX="115131" custScaleY="1608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2FD517C-F4AD-4883-93B7-76658537E626}" type="presOf" srcId="{F73653B7-9BD9-4016-8F00-758BD186E801}" destId="{50DF96DF-A014-454F-B69D-F92255543B83}" srcOrd="0" destOrd="0" presId="urn:microsoft.com/office/officeart/2008/layout/AlternatingPictureBlocks"/>
    <dgm:cxn modelId="{AB2F2F70-2205-4B22-936A-E948B8C30FE7}" srcId="{945104A0-C2B4-4D2D-AEFE-C21D1F927C72}" destId="{F73653B7-9BD9-4016-8F00-758BD186E801}" srcOrd="0" destOrd="0" parTransId="{7B81D66B-F050-437D-9123-1B291C54D480}" sibTransId="{61263CF5-2B3E-42EC-93A3-B8519B80FB1E}"/>
    <dgm:cxn modelId="{5EC96FC8-3CA0-441C-92AC-EA67F6C67262}" type="presOf" srcId="{945104A0-C2B4-4D2D-AEFE-C21D1F927C72}" destId="{951362DC-0349-4360-AFA0-EF51FA7198CB}" srcOrd="0" destOrd="0" presId="urn:microsoft.com/office/officeart/2008/layout/AlternatingPictureBlocks"/>
    <dgm:cxn modelId="{491E09D9-C8F9-4BB7-BF6A-A4D70057BCA4}" type="presParOf" srcId="{951362DC-0349-4360-AFA0-EF51FA7198CB}" destId="{2B3AA4ED-0C6E-4E1B-855B-4F0EFFC39E3C}" srcOrd="0" destOrd="0" presId="urn:microsoft.com/office/officeart/2008/layout/AlternatingPictureBlocks"/>
    <dgm:cxn modelId="{C47C80C1-40BD-49DC-89FE-C4FDE2DD2FA2}" type="presParOf" srcId="{2B3AA4ED-0C6E-4E1B-855B-4F0EFFC39E3C}" destId="{50DF96DF-A014-454F-B69D-F92255543B83}" srcOrd="0" destOrd="0" presId="urn:microsoft.com/office/officeart/2008/layout/AlternatingPictureBlocks"/>
    <dgm:cxn modelId="{9C50E68C-263C-43DC-B690-F823B9207341}" type="presParOf" srcId="{2B3AA4ED-0C6E-4E1B-855B-4F0EFFC39E3C}" destId="{5F898E41-9FBB-407B-9B6A-CF944C3C396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5104A0-C2B4-4D2D-AEFE-C21D1F927C72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F73653B7-9BD9-4016-8F00-758BD186E801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just"/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Из воспоминаний о д. Рассохи:</a:t>
          </a:r>
        </a:p>
        <a:p>
          <a:pPr algn="just"/>
          <a:endParaRPr lang="ru-RU" sz="14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Вербицкая Ядвига Александровна, 1923 г. р., жительница д. Рассохи: </a:t>
          </a:r>
        </a:p>
        <a:p>
          <a:pPr algn="just"/>
          <a:endParaRPr lang="ru-RU" sz="14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«…Это было в 44 году. Партизаны сюда приходили, перестрелки были. Деревню нашу немцы окружили, собрали всех в пуню. Они всех собрали, а потом старых и малых отобрали и завезли в другую пуню и спалили там, где памятник сейчас. </a:t>
          </a:r>
        </a:p>
        <a:p>
          <a:pPr algn="just"/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Остальных не спалили. В Плещеницах были люди в полиции, связанные с партизанами. Они пришли и сказали, чтобы не палили этих людей - и их не спалили.</a:t>
          </a:r>
        </a:p>
        <a:p>
          <a:pPr algn="just"/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Тут собрали из всех деревень, набирали в Германию. Меня забрали в Германию, в </a:t>
          </a:r>
          <a:r>
            <a:rPr lang="ru-RU" sz="1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Дюсельдорфе</a:t>
          </a:r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была. На деревообрабатывающей фабрике была уборщицей, работала до освобождения…».</a:t>
          </a:r>
        </a:p>
        <a:p>
          <a:pPr algn="just"/>
          <a:endParaRPr lang="ru-RU" sz="14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«Родны край».- 2017.-№21.-с.3</a:t>
          </a:r>
        </a:p>
        <a:p>
          <a:pPr algn="just"/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Разрушена 20 мая 1944 года</a:t>
          </a:r>
        </a:p>
        <a:p>
          <a:pPr algn="just"/>
          <a:endParaRPr lang="ru-RU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1D66B-F050-437D-9123-1B291C54D480}" type="parTrans" cxnId="{AB2F2F70-2205-4B22-936A-E948B8C30FE7}">
      <dgm:prSet/>
      <dgm:spPr/>
      <dgm:t>
        <a:bodyPr/>
        <a:lstStyle/>
        <a:p>
          <a:endParaRPr lang="ru-RU"/>
        </a:p>
      </dgm:t>
    </dgm:pt>
    <dgm:pt modelId="{61263CF5-2B3E-42EC-93A3-B8519B80FB1E}" type="sibTrans" cxnId="{AB2F2F70-2205-4B22-936A-E948B8C30FE7}">
      <dgm:prSet/>
      <dgm:spPr/>
      <dgm:t>
        <a:bodyPr/>
        <a:lstStyle/>
        <a:p>
          <a:endParaRPr lang="ru-RU"/>
        </a:p>
      </dgm:t>
    </dgm:pt>
    <dgm:pt modelId="{951362DC-0349-4360-AFA0-EF51FA7198CB}" type="pres">
      <dgm:prSet presAssocID="{945104A0-C2B4-4D2D-AEFE-C21D1F927C72}" presName="linearFlow" presStyleCnt="0">
        <dgm:presLayoutVars>
          <dgm:dir/>
          <dgm:resizeHandles val="exact"/>
        </dgm:presLayoutVars>
      </dgm:prSet>
      <dgm:spPr/>
    </dgm:pt>
    <dgm:pt modelId="{2B3AA4ED-0C6E-4E1B-855B-4F0EFFC39E3C}" type="pres">
      <dgm:prSet presAssocID="{F73653B7-9BD9-4016-8F00-758BD186E801}" presName="comp" presStyleCnt="0"/>
      <dgm:spPr/>
    </dgm:pt>
    <dgm:pt modelId="{50DF96DF-A014-454F-B69D-F92255543B83}" type="pres">
      <dgm:prSet presAssocID="{F73653B7-9BD9-4016-8F00-758BD186E801}" presName="rect2" presStyleLbl="node1" presStyleIdx="0" presStyleCnt="1" custScaleX="95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98E41-9FBB-407B-9B6A-CF944C3C3966}" type="pres">
      <dgm:prSet presAssocID="{F73653B7-9BD9-4016-8F00-758BD186E801}" presName="rect1" presStyleLbl="lnNode1" presStyleIdx="0" presStyleCnt="1" custScaleX="115131" custScaleY="1608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1DB05F8-A46B-4210-BBFD-AD459EF86D96}" type="presOf" srcId="{F73653B7-9BD9-4016-8F00-758BD186E801}" destId="{50DF96DF-A014-454F-B69D-F92255543B83}" srcOrd="0" destOrd="0" presId="urn:microsoft.com/office/officeart/2008/layout/AlternatingPictureBlocks"/>
    <dgm:cxn modelId="{F9E67E79-975C-4DBA-B52B-A17E1DE37E95}" type="presOf" srcId="{945104A0-C2B4-4D2D-AEFE-C21D1F927C72}" destId="{951362DC-0349-4360-AFA0-EF51FA7198CB}" srcOrd="0" destOrd="0" presId="urn:microsoft.com/office/officeart/2008/layout/AlternatingPictureBlocks"/>
    <dgm:cxn modelId="{AB2F2F70-2205-4B22-936A-E948B8C30FE7}" srcId="{945104A0-C2B4-4D2D-AEFE-C21D1F927C72}" destId="{F73653B7-9BD9-4016-8F00-758BD186E801}" srcOrd="0" destOrd="0" parTransId="{7B81D66B-F050-437D-9123-1B291C54D480}" sibTransId="{61263CF5-2B3E-42EC-93A3-B8519B80FB1E}"/>
    <dgm:cxn modelId="{03FF9A9B-867B-4EE1-8604-09BDF82FDFBF}" type="presParOf" srcId="{951362DC-0349-4360-AFA0-EF51FA7198CB}" destId="{2B3AA4ED-0C6E-4E1B-855B-4F0EFFC39E3C}" srcOrd="0" destOrd="0" presId="urn:microsoft.com/office/officeart/2008/layout/AlternatingPictureBlocks"/>
    <dgm:cxn modelId="{57433EAC-5F83-47FD-8D19-9B2BA1805C3D}" type="presParOf" srcId="{2B3AA4ED-0C6E-4E1B-855B-4F0EFFC39E3C}" destId="{50DF96DF-A014-454F-B69D-F92255543B83}" srcOrd="0" destOrd="0" presId="urn:microsoft.com/office/officeart/2008/layout/AlternatingPictureBlocks"/>
    <dgm:cxn modelId="{604A882C-ACC5-44BD-9353-5C408162F686}" type="presParOf" srcId="{2B3AA4ED-0C6E-4E1B-855B-4F0EFFC39E3C}" destId="{5F898E41-9FBB-407B-9B6A-CF944C3C396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5104A0-C2B4-4D2D-AEFE-C21D1F927C72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F73653B7-9BD9-4016-8F00-758BD186E801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Д.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Урупово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«…Оказалось, что в Плещеницах живет Г.Ф.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Ланевская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непосредственный свидетель этого страшного преступления.</a:t>
          </a:r>
        </a:p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Трудно было Галине Федоровне вспоминать о пережитом. Но. Справившись с волнением, она начала свой рассказ.     </a:t>
          </a:r>
        </a:p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- До войны мы жили в Минске, а потом переехали с мамой и младшим братом в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Урупово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думали: тут уцелеем….</a:t>
          </a:r>
        </a:p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…..расправились с теми, кто остался в домах. Маму с братом, Толей на пороге застрелили. Она его не руках держала (1 год и 4 месяца малышу было). Маму по несгораемым бусам потом нашли.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Приворотова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жена военного, под печку залезла вместе с детьми и там они и задохнулись. Много людей погибло. Их нельзя было сосчитать, ведь тогда беженцы приходили к родственникам или в лесу прятались…»</a:t>
          </a:r>
        </a:p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«Родны край».- 2014.-№94.-с.13 </a:t>
          </a:r>
        </a:p>
        <a:p>
          <a:pPr algn="just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Разрушена в июне 1944 г., не восстановлена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1D66B-F050-437D-9123-1B291C54D480}" type="parTrans" cxnId="{AB2F2F70-2205-4B22-936A-E948B8C30FE7}">
      <dgm:prSet/>
      <dgm:spPr/>
      <dgm:t>
        <a:bodyPr/>
        <a:lstStyle/>
        <a:p>
          <a:endParaRPr lang="ru-RU"/>
        </a:p>
      </dgm:t>
    </dgm:pt>
    <dgm:pt modelId="{61263CF5-2B3E-42EC-93A3-B8519B80FB1E}" type="sibTrans" cxnId="{AB2F2F70-2205-4B22-936A-E948B8C30FE7}">
      <dgm:prSet/>
      <dgm:spPr/>
      <dgm:t>
        <a:bodyPr/>
        <a:lstStyle/>
        <a:p>
          <a:endParaRPr lang="ru-RU"/>
        </a:p>
      </dgm:t>
    </dgm:pt>
    <dgm:pt modelId="{951362DC-0349-4360-AFA0-EF51FA7198CB}" type="pres">
      <dgm:prSet presAssocID="{945104A0-C2B4-4D2D-AEFE-C21D1F927C72}" presName="linearFlow" presStyleCnt="0">
        <dgm:presLayoutVars>
          <dgm:dir/>
          <dgm:resizeHandles val="exact"/>
        </dgm:presLayoutVars>
      </dgm:prSet>
      <dgm:spPr/>
    </dgm:pt>
    <dgm:pt modelId="{2B3AA4ED-0C6E-4E1B-855B-4F0EFFC39E3C}" type="pres">
      <dgm:prSet presAssocID="{F73653B7-9BD9-4016-8F00-758BD186E801}" presName="comp" presStyleCnt="0"/>
      <dgm:spPr/>
    </dgm:pt>
    <dgm:pt modelId="{50DF96DF-A014-454F-B69D-F92255543B83}" type="pres">
      <dgm:prSet presAssocID="{F73653B7-9BD9-4016-8F00-758BD186E801}" presName="rect2" presStyleLbl="node1" presStyleIdx="0" presStyleCnt="1" custScaleX="96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98E41-9FBB-407B-9B6A-CF944C3C3966}" type="pres">
      <dgm:prSet presAssocID="{F73653B7-9BD9-4016-8F00-758BD186E801}" presName="rect1" presStyleLbl="lnNode1" presStyleIdx="0" presStyleCnt="1" custScaleX="115131" custScaleY="1608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E1705B8-D874-429C-9033-7A38E5AC9BCF}" type="presOf" srcId="{945104A0-C2B4-4D2D-AEFE-C21D1F927C72}" destId="{951362DC-0349-4360-AFA0-EF51FA7198CB}" srcOrd="0" destOrd="0" presId="urn:microsoft.com/office/officeart/2008/layout/AlternatingPictureBlocks"/>
    <dgm:cxn modelId="{AB2F2F70-2205-4B22-936A-E948B8C30FE7}" srcId="{945104A0-C2B4-4D2D-AEFE-C21D1F927C72}" destId="{F73653B7-9BD9-4016-8F00-758BD186E801}" srcOrd="0" destOrd="0" parTransId="{7B81D66B-F050-437D-9123-1B291C54D480}" sibTransId="{61263CF5-2B3E-42EC-93A3-B8519B80FB1E}"/>
    <dgm:cxn modelId="{BC6D28F4-C662-46D8-AA48-4116FB1D1974}" type="presOf" srcId="{F73653B7-9BD9-4016-8F00-758BD186E801}" destId="{50DF96DF-A014-454F-B69D-F92255543B83}" srcOrd="0" destOrd="0" presId="urn:microsoft.com/office/officeart/2008/layout/AlternatingPictureBlocks"/>
    <dgm:cxn modelId="{4292975D-11B2-499D-AAEB-40AF6391C81C}" type="presParOf" srcId="{951362DC-0349-4360-AFA0-EF51FA7198CB}" destId="{2B3AA4ED-0C6E-4E1B-855B-4F0EFFC39E3C}" srcOrd="0" destOrd="0" presId="urn:microsoft.com/office/officeart/2008/layout/AlternatingPictureBlocks"/>
    <dgm:cxn modelId="{716142F4-B1BB-4541-94B1-7B0F23DC710A}" type="presParOf" srcId="{2B3AA4ED-0C6E-4E1B-855B-4F0EFFC39E3C}" destId="{50DF96DF-A014-454F-B69D-F92255543B83}" srcOrd="0" destOrd="0" presId="urn:microsoft.com/office/officeart/2008/layout/AlternatingPictureBlocks"/>
    <dgm:cxn modelId="{631CD613-B64A-4E60-8447-8B45A80067FD}" type="presParOf" srcId="{2B3AA4ED-0C6E-4E1B-855B-4F0EFFC39E3C}" destId="{5F898E41-9FBB-407B-9B6A-CF944C3C396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5104A0-C2B4-4D2D-AEFE-C21D1F927C72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F73653B7-9BD9-4016-8F00-758BD186E801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Из воспоминаний о д. Загорье:</a:t>
          </a:r>
        </a:p>
        <a:p>
          <a:pPr algn="just"/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« …По причине того, что все произошло неожиданно, мало кто успел убежать и свидетелей трагедии почти не осталось. Но …удалось найти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минчанку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З.М.Дик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которая помнит рассказы своего отца – он был в тот день в Загорье и остался жив. Вот что она запомнила:</a:t>
          </a:r>
        </a:p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«…Отец уже чувствовал, что тут что-то может случиться. У него бочка была железная. Он в лесу выкопал яму, одежду лучшую в эту бочку положил и закопал. Себе сделал землянку.</a:t>
          </a:r>
        </a:p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…он днем  прятался от немцев в землянке, приходил домой, как начинало вечереть, а утром с рассветом уходил снова.</a:t>
          </a:r>
        </a:p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В то утро жена приготовила завтрак и сыну говорит:</a:t>
          </a:r>
          <a:r>
            <a:rPr lang="be-BY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Толечка, сынок, занеси батьке поесть в лес». И так он остался жив. Через некоторое время пришли каратели и окружили дом. Окна разбивали, из автоматов всех стреляли и поджигали хаты. И так сожгли всю деревню.».  </a:t>
          </a:r>
        </a:p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«Родны край».-2015.-№6.-с.4. </a:t>
          </a:r>
        </a:p>
        <a:p>
          <a:pPr algn="just"/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be-BY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Разрушена 6 июля 1943 года, не восстановлена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1D66B-F050-437D-9123-1B291C54D480}" type="parTrans" cxnId="{AB2F2F70-2205-4B22-936A-E948B8C30FE7}">
      <dgm:prSet/>
      <dgm:spPr/>
      <dgm:t>
        <a:bodyPr/>
        <a:lstStyle/>
        <a:p>
          <a:endParaRPr lang="ru-RU"/>
        </a:p>
      </dgm:t>
    </dgm:pt>
    <dgm:pt modelId="{61263CF5-2B3E-42EC-93A3-B8519B80FB1E}" type="sibTrans" cxnId="{AB2F2F70-2205-4B22-936A-E948B8C30FE7}">
      <dgm:prSet/>
      <dgm:spPr/>
      <dgm:t>
        <a:bodyPr/>
        <a:lstStyle/>
        <a:p>
          <a:endParaRPr lang="ru-RU"/>
        </a:p>
      </dgm:t>
    </dgm:pt>
    <dgm:pt modelId="{951362DC-0349-4360-AFA0-EF51FA7198CB}" type="pres">
      <dgm:prSet presAssocID="{945104A0-C2B4-4D2D-AEFE-C21D1F927C72}" presName="linearFlow" presStyleCnt="0">
        <dgm:presLayoutVars>
          <dgm:dir/>
          <dgm:resizeHandles val="exact"/>
        </dgm:presLayoutVars>
      </dgm:prSet>
      <dgm:spPr/>
    </dgm:pt>
    <dgm:pt modelId="{2B3AA4ED-0C6E-4E1B-855B-4F0EFFC39E3C}" type="pres">
      <dgm:prSet presAssocID="{F73653B7-9BD9-4016-8F00-758BD186E801}" presName="comp" presStyleCnt="0"/>
      <dgm:spPr/>
    </dgm:pt>
    <dgm:pt modelId="{50DF96DF-A014-454F-B69D-F92255543B83}" type="pres">
      <dgm:prSet presAssocID="{F73653B7-9BD9-4016-8F00-758BD186E801}" presName="rect2" presStyleLbl="node1" presStyleIdx="0" presStyleCnt="1" custScaleX="99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98E41-9FBB-407B-9B6A-CF944C3C3966}" type="pres">
      <dgm:prSet presAssocID="{F73653B7-9BD9-4016-8F00-758BD186E801}" presName="rect1" presStyleLbl="lnNode1" presStyleIdx="0" presStyleCnt="1" custScaleX="115131" custScaleY="1608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105DD36-298E-45AF-BE3A-A4DC503B9B24}" type="presOf" srcId="{945104A0-C2B4-4D2D-AEFE-C21D1F927C72}" destId="{951362DC-0349-4360-AFA0-EF51FA7198CB}" srcOrd="0" destOrd="0" presId="urn:microsoft.com/office/officeart/2008/layout/AlternatingPictureBlocks"/>
    <dgm:cxn modelId="{F601A9BD-90E7-4EB3-87FD-CAC8DA859AD3}" type="presOf" srcId="{F73653B7-9BD9-4016-8F00-758BD186E801}" destId="{50DF96DF-A014-454F-B69D-F92255543B83}" srcOrd="0" destOrd="0" presId="urn:microsoft.com/office/officeart/2008/layout/AlternatingPictureBlocks"/>
    <dgm:cxn modelId="{AB2F2F70-2205-4B22-936A-E948B8C30FE7}" srcId="{945104A0-C2B4-4D2D-AEFE-C21D1F927C72}" destId="{F73653B7-9BD9-4016-8F00-758BD186E801}" srcOrd="0" destOrd="0" parTransId="{7B81D66B-F050-437D-9123-1B291C54D480}" sibTransId="{61263CF5-2B3E-42EC-93A3-B8519B80FB1E}"/>
    <dgm:cxn modelId="{9B3AACD1-1DE9-4CC4-882D-299CD9449788}" type="presParOf" srcId="{951362DC-0349-4360-AFA0-EF51FA7198CB}" destId="{2B3AA4ED-0C6E-4E1B-855B-4F0EFFC39E3C}" srcOrd="0" destOrd="0" presId="urn:microsoft.com/office/officeart/2008/layout/AlternatingPictureBlocks"/>
    <dgm:cxn modelId="{FCE07730-48AB-4A65-B60A-A4109C4CCE0D}" type="presParOf" srcId="{2B3AA4ED-0C6E-4E1B-855B-4F0EFFC39E3C}" destId="{50DF96DF-A014-454F-B69D-F92255543B83}" srcOrd="0" destOrd="0" presId="urn:microsoft.com/office/officeart/2008/layout/AlternatingPictureBlocks"/>
    <dgm:cxn modelId="{4262353D-0657-4A28-9102-1231376D0287}" type="presParOf" srcId="{2B3AA4ED-0C6E-4E1B-855B-4F0EFFC39E3C}" destId="{5F898E41-9FBB-407B-9B6A-CF944C3C396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5104A0-C2B4-4D2D-AEFE-C21D1F927C72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F73653B7-9BD9-4016-8F00-758BD186E801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Наибольшей жестокостью в карательных операциях отличался особый батальон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Дирлевангера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который дислоцировался в центре Логойска в зданиях старинного дворца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Тышкевичей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Эсэсовцы убивали всех подряд, кто попадался на глаза. </a:t>
          </a:r>
        </a:p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За время пребывания здесь с марта по октябрь 1943 года они участвовали в карательных операциях, выезжали на отдельные акции в деревни возле Логойска, сожгли много населенных пунктов вместе с жителями. </a:t>
          </a:r>
        </a:p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22 марта 1943 года немецкая рота особого батальона вместе с полицейскими 118-го батальона сожгли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Логойскую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деревню Хатынь.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1D66B-F050-437D-9123-1B291C54D480}" type="parTrans" cxnId="{AB2F2F70-2205-4B22-936A-E948B8C30FE7}">
      <dgm:prSet/>
      <dgm:spPr/>
      <dgm:t>
        <a:bodyPr/>
        <a:lstStyle/>
        <a:p>
          <a:endParaRPr lang="ru-RU"/>
        </a:p>
      </dgm:t>
    </dgm:pt>
    <dgm:pt modelId="{61263CF5-2B3E-42EC-93A3-B8519B80FB1E}" type="sibTrans" cxnId="{AB2F2F70-2205-4B22-936A-E948B8C30FE7}">
      <dgm:prSet/>
      <dgm:spPr/>
      <dgm:t>
        <a:bodyPr/>
        <a:lstStyle/>
        <a:p>
          <a:endParaRPr lang="ru-RU"/>
        </a:p>
      </dgm:t>
    </dgm:pt>
    <dgm:pt modelId="{951362DC-0349-4360-AFA0-EF51FA7198CB}" type="pres">
      <dgm:prSet presAssocID="{945104A0-C2B4-4D2D-AEFE-C21D1F927C72}" presName="linearFlow" presStyleCnt="0">
        <dgm:presLayoutVars>
          <dgm:dir/>
          <dgm:resizeHandles val="exact"/>
        </dgm:presLayoutVars>
      </dgm:prSet>
      <dgm:spPr/>
    </dgm:pt>
    <dgm:pt modelId="{2B3AA4ED-0C6E-4E1B-855B-4F0EFFC39E3C}" type="pres">
      <dgm:prSet presAssocID="{F73653B7-9BD9-4016-8F00-758BD186E801}" presName="comp" presStyleCnt="0"/>
      <dgm:spPr/>
    </dgm:pt>
    <dgm:pt modelId="{50DF96DF-A014-454F-B69D-F92255543B83}" type="pres">
      <dgm:prSet presAssocID="{F73653B7-9BD9-4016-8F00-758BD186E801}" presName="rect2" presStyleLbl="node1" presStyleIdx="0" presStyleCnt="1" custScaleX="92018" custLinFactNeighborX="-1408" custLinFactNeighborY="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98E41-9FBB-407B-9B6A-CF944C3C3966}" type="pres">
      <dgm:prSet presAssocID="{F73653B7-9BD9-4016-8F00-758BD186E801}" presName="rect1" presStyleLbl="lnNode1" presStyleIdx="0" presStyleCnt="1" custScaleX="115131" custScaleY="1608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BD769D9-EDDD-4662-83BA-3E2DC019CB44}" type="presOf" srcId="{945104A0-C2B4-4D2D-AEFE-C21D1F927C72}" destId="{951362DC-0349-4360-AFA0-EF51FA7198CB}" srcOrd="0" destOrd="0" presId="urn:microsoft.com/office/officeart/2008/layout/AlternatingPictureBlocks"/>
    <dgm:cxn modelId="{F36EC6A2-F8B0-4016-A3DD-3ED17A25B9C9}" type="presOf" srcId="{F73653B7-9BD9-4016-8F00-758BD186E801}" destId="{50DF96DF-A014-454F-B69D-F92255543B83}" srcOrd="0" destOrd="0" presId="urn:microsoft.com/office/officeart/2008/layout/AlternatingPictureBlocks"/>
    <dgm:cxn modelId="{AB2F2F70-2205-4B22-936A-E948B8C30FE7}" srcId="{945104A0-C2B4-4D2D-AEFE-C21D1F927C72}" destId="{F73653B7-9BD9-4016-8F00-758BD186E801}" srcOrd="0" destOrd="0" parTransId="{7B81D66B-F050-437D-9123-1B291C54D480}" sibTransId="{61263CF5-2B3E-42EC-93A3-B8519B80FB1E}"/>
    <dgm:cxn modelId="{D21770BF-AACD-4DC5-9704-C68ECB3DFF96}" type="presParOf" srcId="{951362DC-0349-4360-AFA0-EF51FA7198CB}" destId="{2B3AA4ED-0C6E-4E1B-855B-4F0EFFC39E3C}" srcOrd="0" destOrd="0" presId="urn:microsoft.com/office/officeart/2008/layout/AlternatingPictureBlocks"/>
    <dgm:cxn modelId="{C091D206-AFF7-4CD3-ADCF-2BAAC373AD1E}" type="presParOf" srcId="{2B3AA4ED-0C6E-4E1B-855B-4F0EFFC39E3C}" destId="{50DF96DF-A014-454F-B69D-F92255543B83}" srcOrd="0" destOrd="0" presId="urn:microsoft.com/office/officeart/2008/layout/AlternatingPictureBlocks"/>
    <dgm:cxn modelId="{3A396588-D439-48DB-B714-77DD73630CBD}" type="presParOf" srcId="{2B3AA4ED-0C6E-4E1B-855B-4F0EFFC39E3C}" destId="{5F898E41-9FBB-407B-9B6A-CF944C3C396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5104A0-C2B4-4D2D-AEFE-C21D1F927C72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F73653B7-9BD9-4016-8F00-758BD186E801}">
      <dgm:prSet phldrT="[Текст]" custT="1"/>
      <dgm:spPr>
        <a:xfrm>
          <a:off x="4200258" y="1692854"/>
          <a:ext cx="8232500" cy="3723428"/>
        </a:xfrm>
        <a:prstGeom prst="rect">
          <a:avLst/>
        </a:prstGeom>
        <a:solidFill>
          <a:srgbClr val="E7E6E6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ru-RU" sz="14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Последней, 19 июня 1944 года, за считанные дни до освобождения, сожжена вместе с жителями деревня </a:t>
          </a:r>
          <a:r>
            <a:rPr lang="ru-RU" sz="1400" dirty="0" err="1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Дальва</a:t>
          </a:r>
          <a:r>
            <a:rPr lang="ru-RU" sz="14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  <a:p>
          <a:pPr algn="just"/>
          <a:r>
            <a:rPr lang="ru-RU" sz="14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В пламени пожара погибли 44 человека: 20 детей, 13 женщин и двое мужчин. Старшему из погибших, Куприяну </a:t>
          </a:r>
          <a:r>
            <a:rPr lang="ru-RU" sz="1400" dirty="0" err="1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Гириловичу</a:t>
          </a:r>
          <a:r>
            <a:rPr lang="ru-RU" sz="14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было 80 лет. А самому младшему – Косте </a:t>
          </a:r>
          <a:r>
            <a:rPr lang="ru-RU" sz="1400" dirty="0" err="1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Кухаренку</a:t>
          </a:r>
          <a:r>
            <a:rPr lang="ru-RU" sz="14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– около двух.</a:t>
          </a:r>
          <a:endParaRPr lang="ru-RU" sz="14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1263CF5-2B3E-42EC-93A3-B8519B80FB1E}" type="sibTrans" cxnId="{AB2F2F70-2205-4B22-936A-E948B8C30FE7}">
      <dgm:prSet/>
      <dgm:spPr/>
      <dgm:t>
        <a:bodyPr/>
        <a:lstStyle/>
        <a:p>
          <a:endParaRPr lang="ru-RU"/>
        </a:p>
      </dgm:t>
    </dgm:pt>
    <dgm:pt modelId="{7B81D66B-F050-437D-9123-1B291C54D480}" type="parTrans" cxnId="{AB2F2F70-2205-4B22-936A-E948B8C30FE7}">
      <dgm:prSet/>
      <dgm:spPr/>
      <dgm:t>
        <a:bodyPr/>
        <a:lstStyle/>
        <a:p>
          <a:endParaRPr lang="ru-RU"/>
        </a:p>
      </dgm:t>
    </dgm:pt>
    <dgm:pt modelId="{951362DC-0349-4360-AFA0-EF51FA7198CB}" type="pres">
      <dgm:prSet presAssocID="{945104A0-C2B4-4D2D-AEFE-C21D1F927C72}" presName="linearFlow" presStyleCnt="0">
        <dgm:presLayoutVars>
          <dgm:dir/>
          <dgm:resizeHandles val="exact"/>
        </dgm:presLayoutVars>
      </dgm:prSet>
      <dgm:spPr/>
    </dgm:pt>
    <dgm:pt modelId="{2B3AA4ED-0C6E-4E1B-855B-4F0EFFC39E3C}" type="pres">
      <dgm:prSet presAssocID="{F73653B7-9BD9-4016-8F00-758BD186E801}" presName="comp" presStyleCnt="0"/>
      <dgm:spPr/>
    </dgm:pt>
    <dgm:pt modelId="{50DF96DF-A014-454F-B69D-F92255543B83}" type="pres">
      <dgm:prSet presAssocID="{F73653B7-9BD9-4016-8F00-758BD186E801}" presName="rect2" presStyleLbl="node1" presStyleIdx="0" presStyleCnt="1" custScaleX="91853" custLinFactNeighborX="1104" custLinFactNeighborY="-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98E41-9FBB-407B-9B6A-CF944C3C3966}" type="pres">
      <dgm:prSet presAssocID="{F73653B7-9BD9-4016-8F00-758BD186E801}" presName="rect1" presStyleLbl="lnNode1" presStyleIdx="0" presStyleCnt="1" custScaleX="115131" custScaleY="160803" custLinFactNeighborX="736" custLinFactNeighborY="364"/>
      <dgm:spPr>
        <a:xfrm>
          <a:off x="-133433" y="560876"/>
          <a:ext cx="4243952" cy="598738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FF56D3F2-8C7E-4F9B-8CAA-841D793E77FB}" type="presOf" srcId="{945104A0-C2B4-4D2D-AEFE-C21D1F927C72}" destId="{951362DC-0349-4360-AFA0-EF51FA7198CB}" srcOrd="0" destOrd="0" presId="urn:microsoft.com/office/officeart/2008/layout/AlternatingPictureBlocks"/>
    <dgm:cxn modelId="{C86A38B3-CC8F-4BCC-B559-1C5F1879B83D}" type="presOf" srcId="{F73653B7-9BD9-4016-8F00-758BD186E801}" destId="{50DF96DF-A014-454F-B69D-F92255543B83}" srcOrd="0" destOrd="0" presId="urn:microsoft.com/office/officeart/2008/layout/AlternatingPictureBlocks"/>
    <dgm:cxn modelId="{AB2F2F70-2205-4B22-936A-E948B8C30FE7}" srcId="{945104A0-C2B4-4D2D-AEFE-C21D1F927C72}" destId="{F73653B7-9BD9-4016-8F00-758BD186E801}" srcOrd="0" destOrd="0" parTransId="{7B81D66B-F050-437D-9123-1B291C54D480}" sibTransId="{61263CF5-2B3E-42EC-93A3-B8519B80FB1E}"/>
    <dgm:cxn modelId="{75C25570-1C25-4CC1-912D-A8BF74D7C19F}" type="presParOf" srcId="{951362DC-0349-4360-AFA0-EF51FA7198CB}" destId="{2B3AA4ED-0C6E-4E1B-855B-4F0EFFC39E3C}" srcOrd="0" destOrd="0" presId="urn:microsoft.com/office/officeart/2008/layout/AlternatingPictureBlocks"/>
    <dgm:cxn modelId="{9966109B-53B3-4BAE-987A-4CD9CDA1529D}" type="presParOf" srcId="{2B3AA4ED-0C6E-4E1B-855B-4F0EFFC39E3C}" destId="{50DF96DF-A014-454F-B69D-F92255543B83}" srcOrd="0" destOrd="0" presId="urn:microsoft.com/office/officeart/2008/layout/AlternatingPictureBlocks"/>
    <dgm:cxn modelId="{027A7104-F3F4-490F-BCEA-4D3BA7565BCB}" type="presParOf" srcId="{2B3AA4ED-0C6E-4E1B-855B-4F0EFFC39E3C}" destId="{5F898E41-9FBB-407B-9B6A-CF944C3C396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F96DF-A014-454F-B69D-F92255543B83}">
      <dsp:nvSpPr>
        <dsp:cNvPr id="0" name=""/>
        <dsp:cNvSpPr/>
      </dsp:nvSpPr>
      <dsp:spPr>
        <a:xfrm>
          <a:off x="4305943" y="1719737"/>
          <a:ext cx="7750981" cy="3723428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Одним из наиболее пострадавших от нацистского режима стал Логойский район. С первых дней оккупации здесь началось уничтожение еврейского народа. Если в других районах и Минске в первые месяцы войны были созданы гетто для изолированного содержания евреев, то здесь под первую волну Холокоста попало еврейское население всего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Логойского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района.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30 августа 1941 года в песчаном карьере в урочище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Ивановщина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 Логойском было расстреляно в один день согласно акту Чрезвычайной государственной комиссии более 1200 человек из районного центра и местечка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Гайна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Сюда же привозили на расстрел успевших скрыться в тот день или проживавших в других деревнях района жителей еврейской национальности.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Там же на протяжении 1941—1944 годов продолжались расстрелы жителей Логойска и района. В состав современного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Логойского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 входит довоенный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Плещеницкий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район. Там тоже расстреляли еврейское население.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5943" y="1719737"/>
        <a:ext cx="7750981" cy="3723428"/>
      </dsp:txXfrm>
    </dsp:sp>
    <dsp:sp modelId="{5F898E41-9FBB-407B-9B6A-CF944C3C3966}">
      <dsp:nvSpPr>
        <dsp:cNvPr id="0" name=""/>
        <dsp:cNvSpPr/>
      </dsp:nvSpPr>
      <dsp:spPr>
        <a:xfrm>
          <a:off x="-13054" y="560876"/>
          <a:ext cx="4243952" cy="598738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F96DF-A014-454F-B69D-F92255543B83}">
      <dsp:nvSpPr>
        <dsp:cNvPr id="0" name=""/>
        <dsp:cNvSpPr/>
      </dsp:nvSpPr>
      <dsp:spPr>
        <a:xfrm>
          <a:off x="4429603" y="1709099"/>
          <a:ext cx="7806001" cy="3690937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Из воспоминаний о д. Рассохи: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Вербицкая Ядвига Александровна, 1923 г. р., жительница д. Рассохи: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«…Это было в 44 году. Партизаны сюда приходили, перестрелки были. Деревню нашу немцы окружили, собрали всех в пуню. Они всех собрали, а потом старых и малых отобрали и завезли в другую пуню и спалили там, где памятник сейчас.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Остальных не спалили. В Плещеницах были люди в полиции, связанные с партизанами. Они пришли и сказали, чтобы не палили этих людей - и их не спалили.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Тут собрали из всех деревень, набирали в Германию. Меня забрали в Германию, в </a:t>
          </a:r>
          <a:r>
            <a:rPr lang="ru-RU" sz="1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Дюсельдорфе</a:t>
          </a: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была. На деревообрабатывающей фабрике была уборщицей, работала до освобождения…».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«Родны край».- 2017.-№21.-с.3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Разрушена 20 мая 1944 года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9603" y="1709099"/>
        <a:ext cx="7806001" cy="3690937"/>
      </dsp:txXfrm>
    </dsp:sp>
    <dsp:sp modelId="{5F898E41-9FBB-407B-9B6A-CF944C3C3966}">
      <dsp:nvSpPr>
        <dsp:cNvPr id="0" name=""/>
        <dsp:cNvSpPr/>
      </dsp:nvSpPr>
      <dsp:spPr>
        <a:xfrm>
          <a:off x="-43604" y="586999"/>
          <a:ext cx="4206919" cy="593513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F96DF-A014-454F-B69D-F92255543B83}">
      <dsp:nvSpPr>
        <dsp:cNvPr id="0" name=""/>
        <dsp:cNvSpPr/>
      </dsp:nvSpPr>
      <dsp:spPr>
        <a:xfrm>
          <a:off x="4413459" y="1692854"/>
          <a:ext cx="7948232" cy="3723428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Д.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Урупово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«…Оказалось, что в Плещеницах живет Г.Ф.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Ланевская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непосредственный свидетель этого страшного преступления.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Трудно было Галине Федоровне вспоминать о пережитом. Но. Справившись с волнением, она начала свой рассказ.    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- До войны мы жили в Минске, а потом переехали с мамой и младшим братом в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Урупово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думали: тут уцелеем….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…..расправились с теми, кто остался в домах. Маму с братом, Толей на пороге застрелили. Она его не руках держала (1 год и 4 месяца малышу было). Маму по несгораемым бусам потом нашли.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Приворотова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жена военного, под печку залезла вместе с детьми и там они и задохнулись. Много людей погибло. Их нельзя было сосчитать, ведь тогда беженцы приходили к родственникам или в лесу прятались…»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«Родны край».- 2014.-№94.-с.13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Разрушена в июне 1944 г., не восстановлена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3459" y="1692854"/>
        <a:ext cx="7948232" cy="3723428"/>
      </dsp:txXfrm>
    </dsp:sp>
    <dsp:sp modelId="{5F898E41-9FBB-407B-9B6A-CF944C3C3966}">
      <dsp:nvSpPr>
        <dsp:cNvPr id="0" name=""/>
        <dsp:cNvSpPr/>
      </dsp:nvSpPr>
      <dsp:spPr>
        <a:xfrm>
          <a:off x="-62366" y="560876"/>
          <a:ext cx="4243952" cy="598738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F96DF-A014-454F-B69D-F92255543B83}">
      <dsp:nvSpPr>
        <dsp:cNvPr id="0" name=""/>
        <dsp:cNvSpPr/>
      </dsp:nvSpPr>
      <dsp:spPr>
        <a:xfrm>
          <a:off x="4256383" y="1692854"/>
          <a:ext cx="8157666" cy="3723428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Из воспоминаний о д. Загорье: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« …По причине того, что все произошло неожиданно, мало кто успел убежать и свидетелей трагедии почти не осталось. Но …удалось найти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минчанку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З.М.Дик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которая помнит рассказы своего отца – он был в тот день в Загорье и остался жив. Вот что она запомнила: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«…Отец уже чувствовал, что тут что-то может случиться. У него бочка была железная. Он в лесу выкопал яму, одежду лучшую в эту бочку положил и закопал. Себе сделал землянку.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…он днем  прятался от немцев в землянке, приходил домой, как начинало вечереть, а утром с рассветом уходил снова.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В то утро жена приготовила завтрак и сыну говорит:</a:t>
          </a:r>
          <a:r>
            <a:rPr lang="be-BY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Толечка, сынок, занеси батьке поесть в лес». И так он остался жив. Через некоторое время пришли каратели и окружили дом. Окна разбивали, из автоматов всех стреляли и поджигали хаты. И так сожгли всю деревню.». 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«Родны край».-2015.-№6.-с.4.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Разрушена 6 июля 1943 года, не восстановлена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6383" y="1692854"/>
        <a:ext cx="8157666" cy="3723428"/>
      </dsp:txXfrm>
    </dsp:sp>
    <dsp:sp modelId="{5F898E41-9FBB-407B-9B6A-CF944C3C3966}">
      <dsp:nvSpPr>
        <dsp:cNvPr id="0" name=""/>
        <dsp:cNvSpPr/>
      </dsp:nvSpPr>
      <dsp:spPr>
        <a:xfrm>
          <a:off x="-114725" y="560876"/>
          <a:ext cx="4243952" cy="598738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F96DF-A014-454F-B69D-F92255543B83}">
      <dsp:nvSpPr>
        <dsp:cNvPr id="0" name=""/>
        <dsp:cNvSpPr/>
      </dsp:nvSpPr>
      <dsp:spPr>
        <a:xfrm>
          <a:off x="4570855" y="1705867"/>
          <a:ext cx="7574847" cy="3723165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Наибольшей жестокостью в карательных операциях отличался особый батальон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Дирлевангера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который дислоцировался в центре Логойска в зданиях старинного дворца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Тышкевичей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Эсэсовцы убивали всех подряд, кто попадался на глаза.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За время пребывания здесь с марта по октябрь 1943 года они участвовали в карательных операциях, выезжали на отдельные акции в деревни возле Логойска, сожгли много населенных пунктов вместе с жителями.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22 марта 1943 года немецкая рота особого батальона вместе с полицейскими 118-го батальона сожгли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Логойскую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деревню Хатынь.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0855" y="1705867"/>
        <a:ext cx="7574847" cy="3723165"/>
      </dsp:txXfrm>
    </dsp:sp>
    <dsp:sp modelId="{5F898E41-9FBB-407B-9B6A-CF944C3C3966}">
      <dsp:nvSpPr>
        <dsp:cNvPr id="0" name=""/>
        <dsp:cNvSpPr/>
      </dsp:nvSpPr>
      <dsp:spPr>
        <a:xfrm>
          <a:off x="24838" y="561087"/>
          <a:ext cx="4243652" cy="598696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F96DF-A014-454F-B69D-F92255543B83}">
      <dsp:nvSpPr>
        <dsp:cNvPr id="0" name=""/>
        <dsp:cNvSpPr/>
      </dsp:nvSpPr>
      <dsp:spPr>
        <a:xfrm>
          <a:off x="4688859" y="1703490"/>
          <a:ext cx="7503141" cy="3694545"/>
        </a:xfrm>
        <a:prstGeom prst="rect">
          <a:avLst/>
        </a:prstGeom>
        <a:solidFill>
          <a:srgbClr val="E7E6E6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Последней, 19 июня 1944 года, за считанные дни до освобождения, сожжена вместе с жителями деревня </a:t>
          </a:r>
          <a:r>
            <a:rPr lang="ru-RU" sz="1400" kern="1200" dirty="0" err="1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Дальва</a:t>
          </a:r>
          <a:r>
            <a:rPr lang="ru-RU" sz="14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В пламени пожара погибли 44 человека: 20 детей, 13 женщин и двое мужчин. Старшему из погибших, Куприяну </a:t>
          </a:r>
          <a:r>
            <a:rPr lang="ru-RU" sz="1400" kern="1200" dirty="0" err="1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Гириловичу</a:t>
          </a:r>
          <a:r>
            <a:rPr lang="ru-RU" sz="14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было 80 лет. А самому младшему – Косте </a:t>
          </a:r>
          <a:r>
            <a:rPr lang="ru-RU" sz="1400" kern="1200" dirty="0" err="1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Кухаренку</a:t>
          </a:r>
          <a:r>
            <a:rPr lang="ru-RU" sz="1400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– около двух.</a:t>
          </a:r>
          <a:endParaRPr lang="ru-RU" sz="14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688859" y="1703490"/>
        <a:ext cx="7503141" cy="3694545"/>
      </dsp:txXfrm>
    </dsp:sp>
    <dsp:sp modelId="{5F898E41-9FBB-407B-9B6A-CF944C3C3966}">
      <dsp:nvSpPr>
        <dsp:cNvPr id="0" name=""/>
        <dsp:cNvSpPr/>
      </dsp:nvSpPr>
      <dsp:spPr>
        <a:xfrm>
          <a:off x="54936" y="597546"/>
          <a:ext cx="4211031" cy="594094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FE5-847D-4788-97D6-844BEA842004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3AD1-7D15-4ABD-8314-B5F270B01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24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389">
        <p15:prstTrans prst="wind"/>
      </p:transition>
    </mc:Choice>
    <mc:Fallback>
      <p:transition spd="slow" advTm="7389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FE5-847D-4788-97D6-844BEA842004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3AD1-7D15-4ABD-8314-B5F270B01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17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389">
        <p15:prstTrans prst="wind"/>
      </p:transition>
    </mc:Choice>
    <mc:Fallback>
      <p:transition spd="slow" advTm="7389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FE5-847D-4788-97D6-844BEA842004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3AD1-7D15-4ABD-8314-B5F270B01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9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389">
        <p15:prstTrans prst="wind"/>
      </p:transition>
    </mc:Choice>
    <mc:Fallback>
      <p:transition spd="slow" advTm="7389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FE5-847D-4788-97D6-844BEA842004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3AD1-7D15-4ABD-8314-B5F270B01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04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389">
        <p15:prstTrans prst="wind"/>
      </p:transition>
    </mc:Choice>
    <mc:Fallback>
      <p:transition spd="slow" advTm="7389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FE5-847D-4788-97D6-844BEA842004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3AD1-7D15-4ABD-8314-B5F270B01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20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389">
        <p15:prstTrans prst="wind"/>
      </p:transition>
    </mc:Choice>
    <mc:Fallback>
      <p:transition spd="slow" advTm="7389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FE5-847D-4788-97D6-844BEA842004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3AD1-7D15-4ABD-8314-B5F270B01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78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389">
        <p15:prstTrans prst="wind"/>
      </p:transition>
    </mc:Choice>
    <mc:Fallback>
      <p:transition spd="slow" advTm="7389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FE5-847D-4788-97D6-844BEA842004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3AD1-7D15-4ABD-8314-B5F270B01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01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389">
        <p15:prstTrans prst="wind"/>
      </p:transition>
    </mc:Choice>
    <mc:Fallback>
      <p:transition spd="slow" advTm="7389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FE5-847D-4788-97D6-844BEA842004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3AD1-7D15-4ABD-8314-B5F270B01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87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389">
        <p15:prstTrans prst="wind"/>
      </p:transition>
    </mc:Choice>
    <mc:Fallback>
      <p:transition spd="slow" advTm="7389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FE5-847D-4788-97D6-844BEA842004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3AD1-7D15-4ABD-8314-B5F270B01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51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389">
        <p15:prstTrans prst="wind"/>
      </p:transition>
    </mc:Choice>
    <mc:Fallback>
      <p:transition spd="slow" advTm="7389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FE5-847D-4788-97D6-844BEA842004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3AD1-7D15-4ABD-8314-B5F270B01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07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389">
        <p15:prstTrans prst="wind"/>
      </p:transition>
    </mc:Choice>
    <mc:Fallback>
      <p:transition spd="slow" advTm="7389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FE5-847D-4788-97D6-844BEA842004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3AD1-7D15-4ABD-8314-B5F270B01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78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389">
        <p15:prstTrans prst="wind"/>
      </p:transition>
    </mc:Choice>
    <mc:Fallback>
      <p:transition spd="slow" advTm="7389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10FE5-847D-4788-97D6-844BEA842004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C3AD1-7D15-4ABD-8314-B5F270B01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8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389">
        <p15:prstTrans prst="wind"/>
      </p:transition>
    </mc:Choice>
    <mc:Fallback>
      <p:transition spd="slow" advTm="7389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309" t="736" r="378" b="539"/>
          <a:stretch/>
        </p:blipFill>
        <p:spPr>
          <a:xfrm>
            <a:off x="0" y="-1"/>
            <a:ext cx="12192000" cy="6851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1212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обслуживания и информации ГУК «Логойская районная центральная библиотека»</a:t>
            </a:r>
            <a:endParaRPr lang="ru-RU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6856" y="2408349"/>
            <a:ext cx="609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Огненные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26558"/>
            <a:ext cx="1219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Логойск - 2025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0033" y="3129566"/>
            <a:ext cx="7091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Огненные сестры Хатыни.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срока давности.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презентация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3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47">
        <p15:prstTrans prst="wind"/>
      </p:transition>
    </mc:Choice>
    <mc:Fallback>
      <p:transition spd="slow" advTm="60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b="258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5307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полный список сожженных деревень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Логойского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5166" y="1549168"/>
            <a:ext cx="81803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Баравая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сожжена в 1942 году, уничтожено 22 двора,</a:t>
            </a:r>
          </a:p>
          <a:p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Беланы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сожжена в май-июнь 1943 и январь 1944 года, уничтожены 21 житель и 46 домов,  </a:t>
            </a:r>
          </a:p>
          <a:p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Беларучи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сожжена в1943 году, убито 13 жителей,</a:t>
            </a:r>
          </a:p>
          <a:p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Дальва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сожжена в 1944 году, уничтожено 44 человека,</a:t>
            </a:r>
          </a:p>
          <a:p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Желудовщина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сожжена в 1943 году, уничтожено 20 жителей и 18 домов,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Загорье – сожжена в 1943 году, уничтожен 81 житель и 26 дворов, </a:t>
            </a:r>
          </a:p>
          <a:p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Замосточье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сожжена 1943 году, уничтожено 2 жителя и 20 домов,</a:t>
            </a:r>
          </a:p>
          <a:p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Лядо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сожжена в 1943, 1944 году, убито 36 жителей и 56 домов,</a:t>
            </a:r>
          </a:p>
          <a:p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Мочаны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август, октябрь 1943 года – убито 17 жителей,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Мыльница – сожжена в 1944 году, уничтожено 26 жителей и 7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доров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Слабада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сожжена в 1943 году, погублено 204 жителя и 42 двора.</a:t>
            </a:r>
          </a:p>
          <a:p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Трысцень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сожжена в 1943 году, погубили 35 жителей,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</a:t>
            </a:r>
            <a:r>
              <a:rPr lang="be-BY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сожжена в 1943 году, погублено 28 жителей и 10 дворов,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Хатынь – сожжена в 1943 году, погублено 149 жителей и 26 дворов  и многие другие.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04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5507">
        <p15:prstTrans prst="wind"/>
      </p:transition>
    </mc:Choice>
    <mc:Fallback>
      <p:transition spd="slow" advTm="355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b="268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458" y="1906073"/>
            <a:ext cx="115523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срока давности</a:t>
            </a:r>
            <a:endParaRPr lang="ru-RU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89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89">
        <p15:prstTrans prst="wind"/>
      </p:transition>
    </mc:Choice>
    <mc:Fallback>
      <p:transition spd="slow" advTm="5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31" y="-90152"/>
            <a:ext cx="7272270" cy="708337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приведенной схеме сожженных деревень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Логойского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отмечено 168 населенных пунктов, 24 из которых после войны не были восстановлены</a:t>
            </a:r>
          </a:p>
        </p:txBody>
      </p:sp>
    </p:spTree>
    <p:extLst>
      <p:ext uri="{BB962C8B-B14F-4D97-AF65-F5344CB8AC3E}">
        <p14:creationId xmlns:p14="http://schemas.microsoft.com/office/powerpoint/2010/main" val="3286922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5547">
        <p15:prstTrans prst="wind"/>
      </p:transition>
    </mc:Choice>
    <mc:Fallback>
      <p:transition spd="slow" advTm="355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81400220"/>
              </p:ext>
            </p:extLst>
          </p:nvPr>
        </p:nvGraphicFramePr>
        <p:xfrm>
          <a:off x="-1" y="-154546"/>
          <a:ext cx="12299325" cy="710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709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6281">
        <p15:prstTrans prst="wind"/>
      </p:transition>
    </mc:Choice>
    <mc:Fallback>
      <p:transition spd="slow" advTm="362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37385135"/>
              </p:ext>
            </p:extLst>
          </p:nvPr>
        </p:nvGraphicFramePr>
        <p:xfrm>
          <a:off x="-1" y="-154546"/>
          <a:ext cx="12192001" cy="710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263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6098">
        <p15:prstTrans prst="wind"/>
      </p:transition>
    </mc:Choice>
    <mc:Fallback>
      <p:transition spd="slow" advTm="360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81407703"/>
              </p:ext>
            </p:extLst>
          </p:nvPr>
        </p:nvGraphicFramePr>
        <p:xfrm>
          <a:off x="-1" y="-154546"/>
          <a:ext cx="12299325" cy="710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4560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5583">
        <p15:prstTrans prst="wind"/>
      </p:transition>
    </mc:Choice>
    <mc:Fallback>
      <p:transition spd="slow" advTm="355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36237852"/>
              </p:ext>
            </p:extLst>
          </p:nvPr>
        </p:nvGraphicFramePr>
        <p:xfrm>
          <a:off x="-1" y="-154546"/>
          <a:ext cx="12299325" cy="710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93424" y="2622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093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6388">
        <p15:prstTrans prst="wind"/>
      </p:transition>
    </mc:Choice>
    <mc:Fallback>
      <p:transition spd="slow" advTm="363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42706115"/>
              </p:ext>
            </p:extLst>
          </p:nvPr>
        </p:nvGraphicFramePr>
        <p:xfrm>
          <a:off x="0" y="-154546"/>
          <a:ext cx="12286446" cy="710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5650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6219">
        <p15:prstTrans prst="wind"/>
      </p:transition>
    </mc:Choice>
    <mc:Fallback>
      <p:transition spd="slow" advTm="262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4411593"/>
              </p:ext>
            </p:extLst>
          </p:nvPr>
        </p:nvGraphicFramePr>
        <p:xfrm>
          <a:off x="-1" y="-154546"/>
          <a:ext cx="12192001" cy="710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659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6242">
        <p15:prstTrans prst="wind"/>
      </p:transition>
    </mc:Choice>
    <mc:Fallback>
      <p:transition spd="slow" advTm="262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b="440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47730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Колокола Хатыни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Дементьев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8192" y="1094704"/>
            <a:ext cx="352881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Вновь иней на деревьях стынет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синеве, по тишине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Звонят колокола Хатыни…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этот звон болит во мне.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симфонией печали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Молчу и плачу в этот миг.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дети в пламени кричали!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 сих пор не смолк их крик.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белой тишиной Хатыни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Колокола — как голоса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Тех,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ушли в огне и дыме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небеса.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— Анна, Анна, Анна!» — издалека…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где ты, мама, мама?» — издалека…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Старик с ребёнком через страх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Идёт навстречу.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Босой.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бронзовых ногах.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Увековечен.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с ребёнком на руках.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жив старик.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невзгод,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потерявшийся прохожий.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год, который год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дня того уйти не может.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согнали в сарай,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Обложили соломой и подожгли</a:t>
            </a:r>
            <a:r>
              <a:rPr 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2624" y="1120462"/>
            <a:ext cx="36704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 человек, из них 76 детей,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Легло в этой жуткой могиле.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слышит: по голосам —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автомата.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детским крикам и слезам —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автомата.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тишине и по огню —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автомата…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Старик всё плачет.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потому, что старый.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потому, что никого не осталось.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оплакивать родное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Идёт в сожжённое село.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вьюгам, ливням и по зною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Несёт он память тяжело.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сюда всю жизнь ходить.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 последних дней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 душ хранить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душе своей.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Хатынь — вся из гранита —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Печально трубы подняла…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Скрипят деревья, как калитка, —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ещё здесь жизнь была.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Вновь иней на деревьях стынет.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синеве, по тишине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Звонят колокола Хатыни.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этот звон болит во мне…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1978 г.</a:t>
            </a:r>
          </a:p>
        </p:txBody>
      </p:sp>
    </p:spTree>
    <p:extLst>
      <p:ext uri="{BB962C8B-B14F-4D97-AF65-F5344CB8AC3E}">
        <p14:creationId xmlns:p14="http://schemas.microsoft.com/office/powerpoint/2010/main" val="2791091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1302">
        <p15:prstTrans prst="wind"/>
      </p:transition>
    </mc:Choice>
    <mc:Fallback>
      <p:transition spd="slow" advTm="813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25001</TotalTime>
  <Words>1332</Words>
  <Application>Microsoft Office PowerPoint</Application>
  <PresentationFormat>Широкоэкранный</PresentationFormat>
  <Paragraphs>116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103</cp:revision>
  <dcterms:created xsi:type="dcterms:W3CDTF">2025-05-30T09:18:12Z</dcterms:created>
  <dcterms:modified xsi:type="dcterms:W3CDTF">2025-08-13T09:11:21Z</dcterms:modified>
</cp:coreProperties>
</file>